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9" r:id="rId3"/>
    <p:sldId id="257" r:id="rId4"/>
    <p:sldId id="263" r:id="rId5"/>
    <p:sldId id="258" r:id="rId6"/>
    <p:sldId id="264" r:id="rId7"/>
    <p:sldId id="259" r:id="rId8"/>
    <p:sldId id="265" r:id="rId9"/>
    <p:sldId id="270" r:id="rId10"/>
    <p:sldId id="261" r:id="rId11"/>
    <p:sldId id="267" r:id="rId12"/>
    <p:sldId id="260" r:id="rId13"/>
    <p:sldId id="266" r:id="rId14"/>
    <p:sldId id="271" r:id="rId15"/>
    <p:sldId id="275" r:id="rId16"/>
    <p:sldId id="272" r:id="rId17"/>
    <p:sldId id="276" r:id="rId18"/>
    <p:sldId id="262" r:id="rId19"/>
    <p:sldId id="273" r:id="rId20"/>
    <p:sldId id="274"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D8773-9CF2-DC64-5D99-00D809492AE6}" v="1288" dt="2023-04-20T00:46:08.964"/>
    <p1510:client id="{C6B0A29F-C186-3E4F-B3F2-0B52E1014511}" v="2413" dt="2023-04-19T22:53:28.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2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343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892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72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37320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25303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5128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4/19/2023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974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4/19/2023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599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4/19/2023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5786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4/19/2023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849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4/19/2023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3278895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anvimagdum/NU_MAD_SP2023_Final_Project_15.git"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p!!Rectangle">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and holding a pen and shading circles on a sheet">
            <a:extLst>
              <a:ext uri="{FF2B5EF4-FFF2-40B4-BE49-F238E27FC236}">
                <a16:creationId xmlns:a16="http://schemas.microsoft.com/office/drawing/2014/main" id="{7C5E27D8-39AE-D7B5-9A6C-B0963859A8B7}"/>
              </a:ext>
            </a:extLst>
          </p:cNvPr>
          <p:cNvPicPr>
            <a:picLocks noChangeAspect="1"/>
          </p:cNvPicPr>
          <p:nvPr/>
        </p:nvPicPr>
        <p:blipFill rotWithShape="1">
          <a:blip r:embed="rId2"/>
          <a:srcRect t="873" b="2560"/>
          <a:stretch/>
        </p:blipFill>
        <p:spPr>
          <a:xfrm>
            <a:off x="-2" y="-1"/>
            <a:ext cx="12192001" cy="6858000"/>
          </a:xfrm>
          <a:prstGeom prst="rect">
            <a:avLst/>
          </a:prstGeom>
        </p:spPr>
      </p:pic>
      <p:sp>
        <p:nvSpPr>
          <p:cNvPr id="11" name="m!!text rectangle">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07FFCD-16D5-06BF-B410-B1A237ED2AC5}"/>
              </a:ext>
            </a:extLst>
          </p:cNvPr>
          <p:cNvSpPr>
            <a:spLocks noGrp="1"/>
          </p:cNvSpPr>
          <p:nvPr>
            <p:ph type="ctrTitle"/>
          </p:nvPr>
        </p:nvSpPr>
        <p:spPr>
          <a:xfrm>
            <a:off x="856210" y="4909985"/>
            <a:ext cx="3212386" cy="1185353"/>
          </a:xfrm>
        </p:spPr>
        <p:txBody>
          <a:bodyPr anchor="ctr">
            <a:normAutofit/>
          </a:bodyPr>
          <a:lstStyle/>
          <a:p>
            <a:r>
              <a:rPr lang="en-US" sz="2600"/>
              <a:t>Documentation of </a:t>
            </a:r>
            <a:r>
              <a:rPr lang="en-US" sz="2600" err="1"/>
              <a:t>GeoJournal</a:t>
            </a:r>
            <a:r>
              <a:rPr lang="en-US" sz="2600"/>
              <a:t> Application</a:t>
            </a:r>
          </a:p>
        </p:txBody>
      </p:sp>
      <p:sp>
        <p:nvSpPr>
          <p:cNvPr id="3" name="Subtitle 2">
            <a:extLst>
              <a:ext uri="{FF2B5EF4-FFF2-40B4-BE49-F238E27FC236}">
                <a16:creationId xmlns:a16="http://schemas.microsoft.com/office/drawing/2014/main" id="{AC210B7B-E13D-A178-11CA-B896FE0B20C5}"/>
              </a:ext>
            </a:extLst>
          </p:cNvPr>
          <p:cNvSpPr>
            <a:spLocks noGrp="1"/>
          </p:cNvSpPr>
          <p:nvPr>
            <p:ph type="subTitle" idx="1"/>
          </p:nvPr>
        </p:nvSpPr>
        <p:spPr>
          <a:xfrm>
            <a:off x="4410734" y="4909984"/>
            <a:ext cx="2228641" cy="1185353"/>
          </a:xfrm>
        </p:spPr>
        <p:txBody>
          <a:bodyPr anchor="ctr">
            <a:normAutofit/>
          </a:bodyPr>
          <a:lstStyle/>
          <a:p>
            <a:r>
              <a:rPr lang="en-US" sz="1700"/>
              <a:t>By:</a:t>
            </a:r>
          </a:p>
          <a:p>
            <a:r>
              <a:rPr lang="en-US" sz="1700"/>
              <a:t>Vivek </a:t>
            </a:r>
            <a:r>
              <a:rPr lang="en-US" sz="1700" err="1"/>
              <a:t>Dantu</a:t>
            </a:r>
            <a:endParaRPr lang="en-US" sz="1700"/>
          </a:p>
          <a:p>
            <a:r>
              <a:rPr lang="en-US" sz="1700"/>
              <a:t>Tanvi </a:t>
            </a:r>
            <a:r>
              <a:rPr lang="en-US" sz="1700" err="1"/>
              <a:t>Magdum</a:t>
            </a:r>
            <a:endParaRPr lang="en-US" sz="1700"/>
          </a:p>
        </p:txBody>
      </p:sp>
      <p:sp>
        <p:nvSpPr>
          <p:cNvPr id="13" name="m!!accent">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47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97855-7B40-8211-6F82-20B88C3ED3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Profile</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FE555D7A-7B68-0F5C-54AE-1C6663B208E7}"/>
              </a:ext>
            </a:extLst>
          </p:cNvPr>
          <p:cNvPicPr>
            <a:picLocks noGrp="1" noChangeAspect="1"/>
          </p:cNvPicPr>
          <p:nvPr>
            <p:ph idx="1"/>
          </p:nvPr>
        </p:nvPicPr>
        <p:blipFill>
          <a:blip r:embed="rId2"/>
          <a:stretch>
            <a:fillRect/>
          </a:stretch>
        </p:blipFill>
        <p:spPr>
          <a:xfrm>
            <a:off x="6813201" y="379877"/>
            <a:ext cx="2818080" cy="6094476"/>
          </a:xfrm>
          <a:prstGeom prst="rect">
            <a:avLst/>
          </a:prstGeom>
        </p:spPr>
      </p:pic>
    </p:spTree>
    <p:extLst>
      <p:ext uri="{BB962C8B-B14F-4D97-AF65-F5344CB8AC3E}">
        <p14:creationId xmlns:p14="http://schemas.microsoft.com/office/powerpoint/2010/main" val="103592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3261-3A78-1260-162B-3B5CA28B8295}"/>
              </a:ext>
            </a:extLst>
          </p:cNvPr>
          <p:cNvSpPr>
            <a:spLocks noGrp="1"/>
          </p:cNvSpPr>
          <p:nvPr>
            <p:ph type="title"/>
          </p:nvPr>
        </p:nvSpPr>
        <p:spPr/>
        <p:txBody>
          <a:bodyPr/>
          <a:lstStyle/>
          <a:p>
            <a:r>
              <a:rPr lang="en-US" sz="4800">
                <a:ea typeface="+mj-lt"/>
                <a:cs typeface="+mj-lt"/>
              </a:rPr>
              <a:t>Profile</a:t>
            </a:r>
            <a:endParaRPr lang="en-US"/>
          </a:p>
        </p:txBody>
      </p:sp>
      <p:sp>
        <p:nvSpPr>
          <p:cNvPr id="3" name="Content Placeholder 2">
            <a:extLst>
              <a:ext uri="{FF2B5EF4-FFF2-40B4-BE49-F238E27FC236}">
                <a16:creationId xmlns:a16="http://schemas.microsoft.com/office/drawing/2014/main" id="{169A600B-8D09-DDE7-84BF-139755042EFA}"/>
              </a:ext>
            </a:extLst>
          </p:cNvPr>
          <p:cNvSpPr>
            <a:spLocks noGrp="1"/>
          </p:cNvSpPr>
          <p:nvPr>
            <p:ph idx="1"/>
          </p:nvPr>
        </p:nvSpPr>
        <p:spPr>
          <a:xfrm>
            <a:off x="1115568" y="2478024"/>
            <a:ext cx="10168128" cy="3759724"/>
          </a:xfrm>
        </p:spPr>
        <p:txBody>
          <a:bodyPr vert="horz" lIns="91440" tIns="45720" rIns="91440" bIns="45720" rtlCol="0" anchor="t">
            <a:normAutofit fontScale="92500"/>
          </a:bodyPr>
          <a:lstStyle/>
          <a:p>
            <a:r>
              <a:rPr lang="en-US">
                <a:latin typeface="Calibri"/>
                <a:cs typeface="Calibri"/>
              </a:rPr>
              <a:t>User can access their profile by clicking on the My profile button on the Landing Page. </a:t>
            </a:r>
          </a:p>
          <a:p>
            <a:r>
              <a:rPr lang="en-US" dirty="0">
                <a:latin typeface="Calibri"/>
                <a:cs typeface="Calibri"/>
              </a:rPr>
              <a:t>Profile activity pops up and displays all the info about the user. All the text view fields are editable except for the email id which is non-changeable.</a:t>
            </a:r>
          </a:p>
          <a:p>
            <a:r>
              <a:rPr lang="en-US" dirty="0">
                <a:latin typeface="Calibri"/>
                <a:cs typeface="Calibri"/>
              </a:rPr>
              <a:t>User can modify their password, name, phone number or even upload a </a:t>
            </a:r>
            <a:r>
              <a:rPr lang="en-US">
                <a:latin typeface="Calibri"/>
                <a:cs typeface="Calibri"/>
              </a:rPr>
              <a:t>profile photo by clicking on the image view “Select Photo”. Note that current</a:t>
            </a:r>
            <a:r>
              <a:rPr lang="en-US" dirty="0">
                <a:latin typeface="Calibri"/>
                <a:cs typeface="Calibri"/>
              </a:rPr>
              <a:t> </a:t>
            </a:r>
            <a:r>
              <a:rPr lang="en-US">
                <a:latin typeface="Calibri"/>
                <a:cs typeface="Calibri"/>
              </a:rPr>
              <a:t>password would not be visible due to security reasons.</a:t>
            </a:r>
            <a:endParaRPr lang="en-US" dirty="0">
              <a:latin typeface="Calibri"/>
              <a:cs typeface="Calibri"/>
            </a:endParaRPr>
          </a:p>
          <a:p>
            <a:r>
              <a:rPr lang="en-US">
                <a:latin typeface="Calibri"/>
                <a:cs typeface="Calibri"/>
              </a:rPr>
              <a:t>Save profile will save the fields which are edited.</a:t>
            </a:r>
          </a:p>
          <a:p>
            <a:r>
              <a:rPr lang="en-US">
                <a:latin typeface="Calibri"/>
                <a:cs typeface="Calibri"/>
              </a:rPr>
              <a:t>User can log out of the account by clicking on Logout button here.</a:t>
            </a:r>
            <a:endParaRPr lang="en-US" dirty="0">
              <a:latin typeface="Calibri"/>
              <a:cs typeface="Calibri"/>
            </a:endParaRPr>
          </a:p>
        </p:txBody>
      </p:sp>
    </p:spTree>
    <p:extLst>
      <p:ext uri="{BB962C8B-B14F-4D97-AF65-F5344CB8AC3E}">
        <p14:creationId xmlns:p14="http://schemas.microsoft.com/office/powerpoint/2010/main" val="87957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FF996-CF26-CA11-B4A4-1715E4858F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Adding Information</a:t>
            </a:r>
            <a:endParaRPr lang="en-US"/>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aphical user interface, application&#10;&#10;Description automatically generated">
            <a:extLst>
              <a:ext uri="{FF2B5EF4-FFF2-40B4-BE49-F238E27FC236}">
                <a16:creationId xmlns:a16="http://schemas.microsoft.com/office/drawing/2014/main" id="{5C11CA45-75EC-9CBE-127B-F10D3A805C78}"/>
              </a:ext>
            </a:extLst>
          </p:cNvPr>
          <p:cNvPicPr>
            <a:picLocks noGrp="1" noChangeAspect="1"/>
          </p:cNvPicPr>
          <p:nvPr>
            <p:ph idx="1"/>
          </p:nvPr>
        </p:nvPicPr>
        <p:blipFill>
          <a:blip r:embed="rId2"/>
          <a:stretch>
            <a:fillRect/>
          </a:stretch>
        </p:blipFill>
        <p:spPr>
          <a:xfrm>
            <a:off x="5190878" y="216006"/>
            <a:ext cx="2973758" cy="6422219"/>
          </a:xfrm>
          <a:prstGeom prst="rect">
            <a:avLst/>
          </a:prstGeom>
        </p:spPr>
      </p:pic>
      <p:pic>
        <p:nvPicPr>
          <p:cNvPr id="6" name="Picture 6" descr="A picture containing text, screenshot, display&#10;&#10;Description automatically generated">
            <a:extLst>
              <a:ext uri="{FF2B5EF4-FFF2-40B4-BE49-F238E27FC236}">
                <a16:creationId xmlns:a16="http://schemas.microsoft.com/office/drawing/2014/main" id="{D4426B80-6944-5818-1037-9285CBFAA949}"/>
              </a:ext>
            </a:extLst>
          </p:cNvPr>
          <p:cNvPicPr>
            <a:picLocks noChangeAspect="1"/>
          </p:cNvPicPr>
          <p:nvPr/>
        </p:nvPicPr>
        <p:blipFill>
          <a:blip r:embed="rId3"/>
          <a:stretch>
            <a:fillRect/>
          </a:stretch>
        </p:blipFill>
        <p:spPr>
          <a:xfrm>
            <a:off x="8767979" y="216310"/>
            <a:ext cx="2956105" cy="6417187"/>
          </a:xfrm>
          <a:prstGeom prst="rect">
            <a:avLst/>
          </a:prstGeom>
        </p:spPr>
      </p:pic>
    </p:spTree>
    <p:extLst>
      <p:ext uri="{BB962C8B-B14F-4D97-AF65-F5344CB8AC3E}">
        <p14:creationId xmlns:p14="http://schemas.microsoft.com/office/powerpoint/2010/main" val="286211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34A-B5AC-1877-2B34-ABAA30530E21}"/>
              </a:ext>
            </a:extLst>
          </p:cNvPr>
          <p:cNvSpPr>
            <a:spLocks noGrp="1"/>
          </p:cNvSpPr>
          <p:nvPr>
            <p:ph type="title"/>
          </p:nvPr>
        </p:nvSpPr>
        <p:spPr/>
        <p:txBody>
          <a:bodyPr/>
          <a:lstStyle/>
          <a:p>
            <a:r>
              <a:rPr lang="en-US">
                <a:ea typeface="+mj-lt"/>
                <a:cs typeface="+mj-lt"/>
              </a:rPr>
              <a:t>Adding Information</a:t>
            </a:r>
            <a:endParaRPr lang="en-US"/>
          </a:p>
        </p:txBody>
      </p:sp>
      <p:sp>
        <p:nvSpPr>
          <p:cNvPr id="3" name="Content Placeholder 2">
            <a:extLst>
              <a:ext uri="{FF2B5EF4-FFF2-40B4-BE49-F238E27FC236}">
                <a16:creationId xmlns:a16="http://schemas.microsoft.com/office/drawing/2014/main" id="{1D60683A-A301-BB5E-F35C-FF70E58147C3}"/>
              </a:ext>
            </a:extLst>
          </p:cNvPr>
          <p:cNvSpPr>
            <a:spLocks noGrp="1"/>
          </p:cNvSpPr>
          <p:nvPr>
            <p:ph idx="1"/>
          </p:nvPr>
        </p:nvSpPr>
        <p:spPr>
          <a:xfrm>
            <a:off x="1115568" y="2478024"/>
            <a:ext cx="10413934" cy="3956369"/>
          </a:xfrm>
        </p:spPr>
        <p:txBody>
          <a:bodyPr vert="horz" lIns="91440" tIns="45720" rIns="91440" bIns="45720" rtlCol="0" anchor="t">
            <a:normAutofit fontScale="92500"/>
          </a:bodyPr>
          <a:lstStyle/>
          <a:p>
            <a:r>
              <a:rPr lang="en-US">
                <a:latin typeface="Calibri"/>
                <a:cs typeface="Calibri"/>
              </a:rPr>
              <a:t>This activity is popped up after clicking on the add location button on the Landing Page.</a:t>
            </a:r>
            <a:endParaRPr lang="en-US" dirty="0">
              <a:latin typeface="Calibri"/>
              <a:cs typeface="Calibri"/>
            </a:endParaRPr>
          </a:p>
          <a:p>
            <a:r>
              <a:rPr lang="en-US">
                <a:latin typeface="Calibri"/>
                <a:cs typeface="Calibri"/>
              </a:rPr>
              <a:t>On first page, user has to enter traveled place and date. Both fields are madatory. Click on </a:t>
            </a:r>
            <a:r>
              <a:rPr lang="en-US" dirty="0">
                <a:latin typeface="Calibri"/>
                <a:cs typeface="Calibri"/>
              </a:rPr>
              <a:t>Next.</a:t>
            </a:r>
          </a:p>
          <a:p>
            <a:r>
              <a:rPr lang="en-US">
                <a:latin typeface="Calibri"/>
                <a:cs typeface="Calibri"/>
              </a:rPr>
              <a:t>User can now tag photos by clicking Upload Picture, either by taking a photo from the camera or through the file system (gallery). The images would be displayed in a grid fashion in a recycler view. </a:t>
            </a:r>
            <a:endParaRPr lang="en-US" dirty="0">
              <a:latin typeface="Calibri"/>
              <a:cs typeface="Calibri"/>
            </a:endParaRPr>
          </a:p>
          <a:p>
            <a:r>
              <a:rPr lang="en-US">
                <a:latin typeface="Calibri"/>
                <a:cs typeface="Calibri"/>
              </a:rPr>
              <a:t>Also, there is Back to Home button on every screen of this flow. User can quit the flow and navigate back to the Home screen/</a:t>
            </a:r>
            <a:r>
              <a:rPr lang="en-US" dirty="0">
                <a:latin typeface="Calibri"/>
                <a:cs typeface="Calibri"/>
              </a:rPr>
              <a:t>Maps </a:t>
            </a:r>
            <a:r>
              <a:rPr lang="en-US">
                <a:latin typeface="Calibri"/>
                <a:cs typeface="Calibri"/>
              </a:rPr>
              <a:t>view, but the information entered till that point would not be saved.</a:t>
            </a:r>
            <a:endParaRPr lang="en-US" dirty="0">
              <a:latin typeface="Calibri"/>
              <a:cs typeface="Calibri"/>
            </a:endParaRPr>
          </a:p>
          <a:p>
            <a:pPr marL="0" indent="0">
              <a:buNone/>
            </a:pPr>
            <a:endParaRPr lang="en-US" dirty="0">
              <a:latin typeface="Calibri"/>
              <a:cs typeface="Calibri"/>
            </a:endParaRPr>
          </a:p>
        </p:txBody>
      </p:sp>
    </p:spTree>
    <p:extLst>
      <p:ext uri="{BB962C8B-B14F-4D97-AF65-F5344CB8AC3E}">
        <p14:creationId xmlns:p14="http://schemas.microsoft.com/office/powerpoint/2010/main" val="4057570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14">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D5C54B-D15D-84E4-BAAC-65F3F91E7B5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Adding Information</a:t>
            </a:r>
            <a:endParaRPr lang="en-US" b="0"/>
          </a:p>
        </p:txBody>
      </p:sp>
      <p:sp>
        <p:nvSpPr>
          <p:cNvPr id="14"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6" descr="Text&#10;&#10;Description automatically generated">
            <a:extLst>
              <a:ext uri="{FF2B5EF4-FFF2-40B4-BE49-F238E27FC236}">
                <a16:creationId xmlns:a16="http://schemas.microsoft.com/office/drawing/2014/main" id="{9F9C5D57-6338-4FB1-06F3-E977812114A4}"/>
              </a:ext>
            </a:extLst>
          </p:cNvPr>
          <p:cNvPicPr>
            <a:picLocks noChangeAspect="1"/>
          </p:cNvPicPr>
          <p:nvPr/>
        </p:nvPicPr>
        <p:blipFill>
          <a:blip r:embed="rId2"/>
          <a:stretch>
            <a:fillRect/>
          </a:stretch>
        </p:blipFill>
        <p:spPr>
          <a:xfrm>
            <a:off x="8033221" y="1484000"/>
            <a:ext cx="2386248" cy="5153478"/>
          </a:xfrm>
          <a:prstGeom prst="rect">
            <a:avLst/>
          </a:prstGeom>
        </p:spPr>
      </p:pic>
      <p:pic>
        <p:nvPicPr>
          <p:cNvPr id="4" name="Picture 4" descr="Text&#10;&#10;Description automatically generated">
            <a:extLst>
              <a:ext uri="{FF2B5EF4-FFF2-40B4-BE49-F238E27FC236}">
                <a16:creationId xmlns:a16="http://schemas.microsoft.com/office/drawing/2014/main" id="{1FB3A6EC-2812-3C06-0882-9043ECE6ED3B}"/>
              </a:ext>
            </a:extLst>
          </p:cNvPr>
          <p:cNvPicPr>
            <a:picLocks noGrp="1" noChangeAspect="1"/>
          </p:cNvPicPr>
          <p:nvPr>
            <p:ph idx="1"/>
          </p:nvPr>
        </p:nvPicPr>
        <p:blipFill>
          <a:blip r:embed="rId3"/>
          <a:stretch>
            <a:fillRect/>
          </a:stretch>
        </p:blipFill>
        <p:spPr>
          <a:xfrm>
            <a:off x="2035134" y="1484000"/>
            <a:ext cx="2386248" cy="5153479"/>
          </a:xfrm>
          <a:prstGeom prst="rect">
            <a:avLst/>
          </a:prstGeom>
        </p:spPr>
      </p:pic>
      <p:pic>
        <p:nvPicPr>
          <p:cNvPr id="5" name="Picture 5" descr="Text&#10;&#10;Description automatically generated">
            <a:extLst>
              <a:ext uri="{FF2B5EF4-FFF2-40B4-BE49-F238E27FC236}">
                <a16:creationId xmlns:a16="http://schemas.microsoft.com/office/drawing/2014/main" id="{D6270342-BDAE-0B47-1BB5-621D8F01EC10}"/>
              </a:ext>
            </a:extLst>
          </p:cNvPr>
          <p:cNvPicPr>
            <a:picLocks noChangeAspect="1"/>
          </p:cNvPicPr>
          <p:nvPr/>
        </p:nvPicPr>
        <p:blipFill>
          <a:blip r:embed="rId4"/>
          <a:stretch>
            <a:fillRect/>
          </a:stretch>
        </p:blipFill>
        <p:spPr>
          <a:xfrm>
            <a:off x="5096063" y="1484000"/>
            <a:ext cx="2386248" cy="5153479"/>
          </a:xfrm>
          <a:prstGeom prst="rect">
            <a:avLst/>
          </a:prstGeom>
        </p:spPr>
      </p:pic>
    </p:spTree>
    <p:extLst>
      <p:ext uri="{BB962C8B-B14F-4D97-AF65-F5344CB8AC3E}">
        <p14:creationId xmlns:p14="http://schemas.microsoft.com/office/powerpoint/2010/main" val="134138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34A-B5AC-1877-2B34-ABAA30530E21}"/>
              </a:ext>
            </a:extLst>
          </p:cNvPr>
          <p:cNvSpPr>
            <a:spLocks noGrp="1"/>
          </p:cNvSpPr>
          <p:nvPr>
            <p:ph type="title"/>
          </p:nvPr>
        </p:nvSpPr>
        <p:spPr/>
        <p:txBody>
          <a:bodyPr/>
          <a:lstStyle/>
          <a:p>
            <a:r>
              <a:rPr lang="en-US">
                <a:ea typeface="+mj-lt"/>
                <a:cs typeface="+mj-lt"/>
              </a:rPr>
              <a:t>Adding Information</a:t>
            </a:r>
            <a:endParaRPr lang="en-US"/>
          </a:p>
        </p:txBody>
      </p:sp>
      <p:sp>
        <p:nvSpPr>
          <p:cNvPr id="3" name="Content Placeholder 2">
            <a:extLst>
              <a:ext uri="{FF2B5EF4-FFF2-40B4-BE49-F238E27FC236}">
                <a16:creationId xmlns:a16="http://schemas.microsoft.com/office/drawing/2014/main" id="{1D60683A-A301-BB5E-F35C-FF70E58147C3}"/>
              </a:ext>
            </a:extLst>
          </p:cNvPr>
          <p:cNvSpPr>
            <a:spLocks noGrp="1"/>
          </p:cNvSpPr>
          <p:nvPr>
            <p:ph idx="1"/>
          </p:nvPr>
        </p:nvSpPr>
        <p:spPr>
          <a:xfrm>
            <a:off x="1115568" y="2478024"/>
            <a:ext cx="10413934" cy="3694176"/>
          </a:xfrm>
        </p:spPr>
        <p:txBody>
          <a:bodyPr vert="horz" lIns="91440" tIns="45720" rIns="91440" bIns="45720" rtlCol="0" anchor="t">
            <a:normAutofit lnSpcReduction="10000"/>
          </a:bodyPr>
          <a:lstStyle/>
          <a:p>
            <a:r>
              <a:rPr lang="en-US">
                <a:latin typeface="Calibri"/>
                <a:cs typeface="Calibri"/>
              </a:rPr>
              <a:t>After adding photos, multiline edit-text views are provided where user can enter itinerary and expense of trip, culture, cuisine, language of the place visited and user's experiences and any travel tips. User can also paste the information from different source in these textboxes. (Emulators might not allow this, but it is possible in applications on Android phone).</a:t>
            </a:r>
          </a:p>
          <a:p>
            <a:r>
              <a:rPr lang="en-US">
                <a:latin typeface="Calibri"/>
                <a:cs typeface="Calibri"/>
              </a:rPr>
              <a:t>After adding all the information user has to click Save button to save the information to firebase. User can choose Back to Home to cancel the whole upload. Successful upload takes the user back to the landing page where the details are already </a:t>
            </a:r>
            <a:r>
              <a:rPr lang="en-US" dirty="0">
                <a:latin typeface="Calibri"/>
                <a:cs typeface="Calibri"/>
              </a:rPr>
              <a:t>updated.</a:t>
            </a:r>
          </a:p>
        </p:txBody>
      </p:sp>
    </p:spTree>
    <p:extLst>
      <p:ext uri="{BB962C8B-B14F-4D97-AF65-F5344CB8AC3E}">
        <p14:creationId xmlns:p14="http://schemas.microsoft.com/office/powerpoint/2010/main" val="11653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ED6FD-231E-2393-ED06-BD36C134BC4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a:t>Map After Adding Information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Map&#10;&#10;Description automatically generated">
            <a:extLst>
              <a:ext uri="{FF2B5EF4-FFF2-40B4-BE49-F238E27FC236}">
                <a16:creationId xmlns:a16="http://schemas.microsoft.com/office/drawing/2014/main" id="{CA1B4910-B119-41DC-C69F-CCDE5728317B}"/>
              </a:ext>
            </a:extLst>
          </p:cNvPr>
          <p:cNvPicPr>
            <a:picLocks noChangeAspect="1"/>
          </p:cNvPicPr>
          <p:nvPr/>
        </p:nvPicPr>
        <p:blipFill>
          <a:blip r:embed="rId2"/>
          <a:stretch>
            <a:fillRect/>
          </a:stretch>
        </p:blipFill>
        <p:spPr>
          <a:xfrm>
            <a:off x="6682104" y="166844"/>
            <a:ext cx="2965564" cy="6422219"/>
          </a:xfrm>
          <a:prstGeom prst="rect">
            <a:avLst/>
          </a:prstGeom>
        </p:spPr>
      </p:pic>
    </p:spTree>
    <p:extLst>
      <p:ext uri="{BB962C8B-B14F-4D97-AF65-F5344CB8AC3E}">
        <p14:creationId xmlns:p14="http://schemas.microsoft.com/office/powerpoint/2010/main" val="322839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355D-C4A3-9F54-B4B6-5EB725298663}"/>
              </a:ext>
            </a:extLst>
          </p:cNvPr>
          <p:cNvSpPr>
            <a:spLocks noGrp="1"/>
          </p:cNvSpPr>
          <p:nvPr>
            <p:ph type="title"/>
          </p:nvPr>
        </p:nvSpPr>
        <p:spPr/>
        <p:txBody>
          <a:bodyPr/>
          <a:lstStyle/>
          <a:p>
            <a:r>
              <a:rPr lang="en-US" sz="3000">
                <a:ea typeface="+mj-lt"/>
                <a:cs typeface="+mj-lt"/>
              </a:rPr>
              <a:t>Map After Adding Information</a:t>
            </a:r>
            <a:endParaRPr lang="en-US" sz="3000" b="0">
              <a:ea typeface="+mj-lt"/>
              <a:cs typeface="+mj-lt"/>
            </a:endParaRPr>
          </a:p>
        </p:txBody>
      </p:sp>
      <p:sp>
        <p:nvSpPr>
          <p:cNvPr id="3" name="Content Placeholder 2">
            <a:extLst>
              <a:ext uri="{FF2B5EF4-FFF2-40B4-BE49-F238E27FC236}">
                <a16:creationId xmlns:a16="http://schemas.microsoft.com/office/drawing/2014/main" id="{0F6D9774-A835-4816-CB56-0C1374943DDA}"/>
              </a:ext>
            </a:extLst>
          </p:cNvPr>
          <p:cNvSpPr>
            <a:spLocks noGrp="1"/>
          </p:cNvSpPr>
          <p:nvPr>
            <p:ph idx="1"/>
          </p:nvPr>
        </p:nvSpPr>
        <p:spPr/>
        <p:txBody>
          <a:bodyPr vert="horz" lIns="91440" tIns="45720" rIns="91440" bIns="45720" rtlCol="0" anchor="t">
            <a:normAutofit/>
          </a:bodyPr>
          <a:lstStyle/>
          <a:p>
            <a:r>
              <a:rPr lang="en-US">
                <a:latin typeface="Calibri"/>
                <a:cs typeface="Calibri"/>
              </a:rPr>
              <a:t>Once the information is saved, user gets a Toast message likewise and is directed back to the maps view or Landing Page.</a:t>
            </a:r>
          </a:p>
          <a:p>
            <a:r>
              <a:rPr lang="en-US">
                <a:latin typeface="Calibri"/>
                <a:cs typeface="Calibri"/>
              </a:rPr>
              <a:t>A red marker is dropped at the position where user choosed to place the yellow marker and upload the information. There could be multiple red markers for a particular user account depending upon the number of travel places he has saved. These markers are clickable but non-draggable.</a:t>
            </a:r>
            <a:endParaRPr lang="en-US" dirty="0">
              <a:latin typeface="Calibri"/>
              <a:cs typeface="Calibri"/>
            </a:endParaRPr>
          </a:p>
        </p:txBody>
      </p:sp>
    </p:spTree>
    <p:extLst>
      <p:ext uri="{BB962C8B-B14F-4D97-AF65-F5344CB8AC3E}">
        <p14:creationId xmlns:p14="http://schemas.microsoft.com/office/powerpoint/2010/main" val="2149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E9FD1E-CFC1-5F3F-D573-AC456003E7C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Revisiting/Display Information</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Graphical user interface&#10;&#10;Description automatically generated">
            <a:extLst>
              <a:ext uri="{FF2B5EF4-FFF2-40B4-BE49-F238E27FC236}">
                <a16:creationId xmlns:a16="http://schemas.microsoft.com/office/drawing/2014/main" id="{3410332A-45F9-2B9B-0107-0FBA3304A9F2}"/>
              </a:ext>
            </a:extLst>
          </p:cNvPr>
          <p:cNvPicPr>
            <a:picLocks noChangeAspect="1"/>
          </p:cNvPicPr>
          <p:nvPr/>
        </p:nvPicPr>
        <p:blipFill>
          <a:blip r:embed="rId2"/>
          <a:stretch>
            <a:fillRect/>
          </a:stretch>
        </p:blipFill>
        <p:spPr>
          <a:xfrm>
            <a:off x="1675027" y="1393871"/>
            <a:ext cx="2419023" cy="5210834"/>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8ADC0F6B-6477-3A2F-59ED-565FBB8B0B58}"/>
              </a:ext>
            </a:extLst>
          </p:cNvPr>
          <p:cNvPicPr>
            <a:picLocks noChangeAspect="1"/>
          </p:cNvPicPr>
          <p:nvPr/>
        </p:nvPicPr>
        <p:blipFill>
          <a:blip r:embed="rId3"/>
          <a:stretch>
            <a:fillRect/>
          </a:stretch>
        </p:blipFill>
        <p:spPr>
          <a:xfrm>
            <a:off x="5083133" y="1410258"/>
            <a:ext cx="2402636" cy="5219028"/>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B25780BC-9891-22EB-1620-492FD1AFE50B}"/>
              </a:ext>
            </a:extLst>
          </p:cNvPr>
          <p:cNvPicPr>
            <a:picLocks noChangeAspect="1"/>
          </p:cNvPicPr>
          <p:nvPr/>
        </p:nvPicPr>
        <p:blipFill>
          <a:blip r:embed="rId4"/>
          <a:stretch>
            <a:fillRect/>
          </a:stretch>
        </p:blipFill>
        <p:spPr>
          <a:xfrm>
            <a:off x="8217805" y="1369290"/>
            <a:ext cx="2435410" cy="5243609"/>
          </a:xfrm>
          <a:prstGeom prst="rect">
            <a:avLst/>
          </a:prstGeom>
        </p:spPr>
      </p:pic>
    </p:spTree>
    <p:extLst>
      <p:ext uri="{BB962C8B-B14F-4D97-AF65-F5344CB8AC3E}">
        <p14:creationId xmlns:p14="http://schemas.microsoft.com/office/powerpoint/2010/main" val="312450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Rectangle 23">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2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CE66CC-8DA3-566F-8BF0-A513D5C1B1F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Display Information : Expanded Views</a:t>
            </a:r>
          </a:p>
        </p:txBody>
      </p:sp>
      <p:sp>
        <p:nvSpPr>
          <p:cNvPr id="62" name="Rectangle 2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4" descr="Text&#10;&#10;Description automatically generated">
            <a:extLst>
              <a:ext uri="{FF2B5EF4-FFF2-40B4-BE49-F238E27FC236}">
                <a16:creationId xmlns:a16="http://schemas.microsoft.com/office/drawing/2014/main" id="{F90C3C58-FB2B-2E35-DDF9-D8C76D93DE23}"/>
              </a:ext>
            </a:extLst>
          </p:cNvPr>
          <p:cNvPicPr>
            <a:picLocks noChangeAspect="1"/>
          </p:cNvPicPr>
          <p:nvPr/>
        </p:nvPicPr>
        <p:blipFill>
          <a:blip r:embed="rId2"/>
          <a:stretch>
            <a:fillRect/>
          </a:stretch>
        </p:blipFill>
        <p:spPr>
          <a:xfrm>
            <a:off x="5617709" y="2074707"/>
            <a:ext cx="1924240" cy="4160520"/>
          </a:xfrm>
          <a:prstGeom prst="rect">
            <a:avLst/>
          </a:prstGeom>
        </p:spPr>
      </p:pic>
      <p:pic>
        <p:nvPicPr>
          <p:cNvPr id="15" name="Picture 15" descr="Text&#10;&#10;Description automatically generated">
            <a:extLst>
              <a:ext uri="{FF2B5EF4-FFF2-40B4-BE49-F238E27FC236}">
                <a16:creationId xmlns:a16="http://schemas.microsoft.com/office/drawing/2014/main" id="{CD8ECCB2-5668-298B-EC67-60D7A6A3F4A2}"/>
              </a:ext>
            </a:extLst>
          </p:cNvPr>
          <p:cNvPicPr>
            <a:picLocks noChangeAspect="1"/>
          </p:cNvPicPr>
          <p:nvPr/>
        </p:nvPicPr>
        <p:blipFill>
          <a:blip r:embed="rId3"/>
          <a:stretch>
            <a:fillRect/>
          </a:stretch>
        </p:blipFill>
        <p:spPr>
          <a:xfrm>
            <a:off x="9369944" y="2077887"/>
            <a:ext cx="1924240" cy="4160520"/>
          </a:xfrm>
          <a:prstGeom prst="rect">
            <a:avLst/>
          </a:prstGeom>
        </p:spPr>
      </p:pic>
      <p:pic>
        <p:nvPicPr>
          <p:cNvPr id="13" name="Picture 13" descr="Text&#10;&#10;Description automatically generated">
            <a:extLst>
              <a:ext uri="{FF2B5EF4-FFF2-40B4-BE49-F238E27FC236}">
                <a16:creationId xmlns:a16="http://schemas.microsoft.com/office/drawing/2014/main" id="{4B0E9ED9-8513-E47B-2FE0-46FD1F46FB71}"/>
              </a:ext>
            </a:extLst>
          </p:cNvPr>
          <p:cNvPicPr>
            <a:picLocks noChangeAspect="1"/>
          </p:cNvPicPr>
          <p:nvPr/>
        </p:nvPicPr>
        <p:blipFill>
          <a:blip r:embed="rId4"/>
          <a:stretch>
            <a:fillRect/>
          </a:stretch>
        </p:blipFill>
        <p:spPr>
          <a:xfrm>
            <a:off x="1443326" y="2086081"/>
            <a:ext cx="1924240" cy="4160520"/>
          </a:xfrm>
          <a:prstGeom prst="rect">
            <a:avLst/>
          </a:prstGeom>
        </p:spPr>
      </p:pic>
    </p:spTree>
    <p:extLst>
      <p:ext uri="{BB962C8B-B14F-4D97-AF65-F5344CB8AC3E}">
        <p14:creationId xmlns:p14="http://schemas.microsoft.com/office/powerpoint/2010/main" val="227918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96E-77F0-371A-36C0-49ABA85BCF61}"/>
              </a:ext>
            </a:extLst>
          </p:cNvPr>
          <p:cNvSpPr>
            <a:spLocks noGrp="1"/>
          </p:cNvSpPr>
          <p:nvPr>
            <p:ph type="ctrTitle"/>
          </p:nvPr>
        </p:nvSpPr>
        <p:spPr/>
        <p:txBody>
          <a:bodyPr/>
          <a:lstStyle/>
          <a:p>
            <a:r>
              <a:rPr lang="en-US"/>
              <a:t>GitHub Repo Link</a:t>
            </a:r>
          </a:p>
        </p:txBody>
      </p:sp>
      <p:sp>
        <p:nvSpPr>
          <p:cNvPr id="3" name="Subtitle 2">
            <a:extLst>
              <a:ext uri="{FF2B5EF4-FFF2-40B4-BE49-F238E27FC236}">
                <a16:creationId xmlns:a16="http://schemas.microsoft.com/office/drawing/2014/main" id="{2F4E01DA-4F20-3313-CC60-DEE41D76BDAF}"/>
              </a:ext>
            </a:extLst>
          </p:cNvPr>
          <p:cNvSpPr>
            <a:spLocks noGrp="1"/>
          </p:cNvSpPr>
          <p:nvPr>
            <p:ph type="subTitle" idx="1"/>
          </p:nvPr>
        </p:nvSpPr>
        <p:spPr>
          <a:xfrm>
            <a:off x="576072" y="5055190"/>
            <a:ext cx="11036808" cy="661974"/>
          </a:xfrm>
        </p:spPr>
        <p:txBody>
          <a:bodyPr vert="horz" lIns="91440" tIns="45720" rIns="91440" bIns="45720" rtlCol="0" anchor="t">
            <a:normAutofit/>
          </a:bodyPr>
          <a:lstStyle/>
          <a:p>
            <a:pPr algn="ctr"/>
            <a:r>
              <a:rPr lang="en-US" sz="2400" dirty="0">
                <a:hlinkClick r:id="rId2"/>
              </a:rPr>
              <a:t>https://github.com/tanvimagdum/NU_MAD_SP2023_Final_Project_15.git</a:t>
            </a:r>
            <a:endParaRPr lang="en-US"/>
          </a:p>
        </p:txBody>
      </p:sp>
    </p:spTree>
    <p:extLst>
      <p:ext uri="{BB962C8B-B14F-4D97-AF65-F5344CB8AC3E}">
        <p14:creationId xmlns:p14="http://schemas.microsoft.com/office/powerpoint/2010/main" val="140570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Rectangle 16">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7FFD26-B29A-05BA-D488-67D436F22614}"/>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100"/>
              <a:t>Display Information : Expanded Views Contd.</a:t>
            </a:r>
            <a:endParaRPr lang="en-US" sz="3100" b="0"/>
          </a:p>
        </p:txBody>
      </p:sp>
      <p:sp>
        <p:nvSpPr>
          <p:cNvPr id="5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Text, letter&#10;&#10;Description automatically generated">
            <a:extLst>
              <a:ext uri="{FF2B5EF4-FFF2-40B4-BE49-F238E27FC236}">
                <a16:creationId xmlns:a16="http://schemas.microsoft.com/office/drawing/2014/main" id="{A3406AE1-87D3-71D1-0DF3-9BD2CD0F62EA}"/>
              </a:ext>
            </a:extLst>
          </p:cNvPr>
          <p:cNvPicPr>
            <a:picLocks noChangeAspect="1"/>
          </p:cNvPicPr>
          <p:nvPr/>
        </p:nvPicPr>
        <p:blipFill>
          <a:blip r:embed="rId2"/>
          <a:stretch>
            <a:fillRect/>
          </a:stretch>
        </p:blipFill>
        <p:spPr>
          <a:xfrm>
            <a:off x="8736458" y="2082902"/>
            <a:ext cx="1913839" cy="4160520"/>
          </a:xfrm>
          <a:prstGeom prst="rect">
            <a:avLst/>
          </a:prstGeom>
        </p:spPr>
      </p:pic>
      <p:pic>
        <p:nvPicPr>
          <p:cNvPr id="5" name="Picture 16" descr="Text&#10;&#10;Description automatically generated">
            <a:extLst>
              <a:ext uri="{FF2B5EF4-FFF2-40B4-BE49-F238E27FC236}">
                <a16:creationId xmlns:a16="http://schemas.microsoft.com/office/drawing/2014/main" id="{F6AA4DD7-6B7D-857A-93EE-BB57783B8E0D}"/>
              </a:ext>
            </a:extLst>
          </p:cNvPr>
          <p:cNvPicPr>
            <a:picLocks noChangeAspect="1"/>
          </p:cNvPicPr>
          <p:nvPr/>
        </p:nvPicPr>
        <p:blipFill>
          <a:blip r:embed="rId3"/>
          <a:stretch>
            <a:fillRect/>
          </a:stretch>
        </p:blipFill>
        <p:spPr>
          <a:xfrm>
            <a:off x="5133880" y="2086081"/>
            <a:ext cx="1924240" cy="4160520"/>
          </a:xfrm>
          <a:prstGeom prst="rect">
            <a:avLst/>
          </a:prstGeom>
        </p:spPr>
      </p:pic>
      <p:pic>
        <p:nvPicPr>
          <p:cNvPr id="7" name="Picture 17" descr="Text, letter&#10;&#10;Description automatically generated">
            <a:extLst>
              <a:ext uri="{FF2B5EF4-FFF2-40B4-BE49-F238E27FC236}">
                <a16:creationId xmlns:a16="http://schemas.microsoft.com/office/drawing/2014/main" id="{B85AA0C7-0264-91E4-4CBA-6BAEE145133C}"/>
              </a:ext>
            </a:extLst>
          </p:cNvPr>
          <p:cNvPicPr>
            <a:picLocks noChangeAspect="1"/>
          </p:cNvPicPr>
          <p:nvPr/>
        </p:nvPicPr>
        <p:blipFill>
          <a:blip r:embed="rId4"/>
          <a:stretch>
            <a:fillRect/>
          </a:stretch>
        </p:blipFill>
        <p:spPr>
          <a:xfrm>
            <a:off x="1533455" y="2094275"/>
            <a:ext cx="1924240" cy="4160520"/>
          </a:xfrm>
          <a:prstGeom prst="rect">
            <a:avLst/>
          </a:prstGeom>
        </p:spPr>
      </p:pic>
    </p:spTree>
    <p:extLst>
      <p:ext uri="{BB962C8B-B14F-4D97-AF65-F5344CB8AC3E}">
        <p14:creationId xmlns:p14="http://schemas.microsoft.com/office/powerpoint/2010/main" val="415870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4C91-C74E-7766-765B-FF78BAC7B416}"/>
              </a:ext>
            </a:extLst>
          </p:cNvPr>
          <p:cNvSpPr>
            <a:spLocks noGrp="1"/>
          </p:cNvSpPr>
          <p:nvPr>
            <p:ph type="title"/>
          </p:nvPr>
        </p:nvSpPr>
        <p:spPr/>
        <p:txBody>
          <a:bodyPr/>
          <a:lstStyle/>
          <a:p>
            <a:r>
              <a:rPr lang="en-US">
                <a:ea typeface="+mj-lt"/>
                <a:cs typeface="+mj-lt"/>
              </a:rPr>
              <a:t>Display Information</a:t>
            </a:r>
            <a:endParaRPr lang="en-US"/>
          </a:p>
        </p:txBody>
      </p:sp>
      <p:sp>
        <p:nvSpPr>
          <p:cNvPr id="3" name="Content Placeholder 2">
            <a:extLst>
              <a:ext uri="{FF2B5EF4-FFF2-40B4-BE49-F238E27FC236}">
                <a16:creationId xmlns:a16="http://schemas.microsoft.com/office/drawing/2014/main" id="{5C46EFC2-2DF6-544A-0260-F04DF7E9AFE7}"/>
              </a:ext>
            </a:extLst>
          </p:cNvPr>
          <p:cNvSpPr>
            <a:spLocks noGrp="1"/>
          </p:cNvSpPr>
          <p:nvPr>
            <p:ph idx="1"/>
          </p:nvPr>
        </p:nvSpPr>
        <p:spPr/>
        <p:txBody>
          <a:bodyPr vert="horz" lIns="91440" tIns="45720" rIns="91440" bIns="45720" rtlCol="0" anchor="t">
            <a:normAutofit/>
          </a:bodyPr>
          <a:lstStyle/>
          <a:p>
            <a:r>
              <a:rPr lang="en-US">
                <a:latin typeface="Calibri"/>
                <a:cs typeface="Calibri"/>
              </a:rPr>
              <a:t>By clicking on the red markers on the landing page, user can view the information that is tagged to that specific location. </a:t>
            </a:r>
            <a:endParaRPr lang="en-US"/>
          </a:p>
          <a:p>
            <a:r>
              <a:rPr lang="en-US">
                <a:latin typeface="Calibri"/>
                <a:cs typeface="Calibri"/>
              </a:rPr>
              <a:t>Images are displayed at top, with next and previous buttons. If there is only one image, next and previous buttons and not visible. </a:t>
            </a:r>
            <a:endParaRPr lang="en-US" dirty="0">
              <a:latin typeface="Calibri"/>
              <a:cs typeface="Calibri"/>
            </a:endParaRPr>
          </a:p>
          <a:p>
            <a:r>
              <a:rPr lang="en-US">
                <a:latin typeface="Calibri"/>
                <a:cs typeface="Calibri"/>
              </a:rPr>
              <a:t>The screen is scrollable and there is a CardView of different color for each category. The textView in it has a limited height and trims the information. The CardViews are clickable and they expand the information from the textView.</a:t>
            </a:r>
            <a:endParaRPr lang="en-US" dirty="0">
              <a:latin typeface="Calibri"/>
              <a:cs typeface="Calibri"/>
            </a:endParaRPr>
          </a:p>
        </p:txBody>
      </p:sp>
    </p:spTree>
    <p:extLst>
      <p:ext uri="{BB962C8B-B14F-4D97-AF65-F5344CB8AC3E}">
        <p14:creationId xmlns:p14="http://schemas.microsoft.com/office/powerpoint/2010/main" val="378080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9AE98-C337-1C2D-7C4C-87E425E04EF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Application Launcher</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aphical user interface, application&#10;&#10;Description automatically generated">
            <a:extLst>
              <a:ext uri="{FF2B5EF4-FFF2-40B4-BE49-F238E27FC236}">
                <a16:creationId xmlns:a16="http://schemas.microsoft.com/office/drawing/2014/main" id="{B6818801-5A7A-0016-962C-2F0008C984FD}"/>
              </a:ext>
            </a:extLst>
          </p:cNvPr>
          <p:cNvPicPr>
            <a:picLocks noChangeAspect="1"/>
          </p:cNvPicPr>
          <p:nvPr/>
        </p:nvPicPr>
        <p:blipFill>
          <a:blip r:embed="rId2"/>
          <a:stretch>
            <a:fillRect/>
          </a:stretch>
        </p:blipFill>
        <p:spPr>
          <a:xfrm>
            <a:off x="5161923" y="263179"/>
            <a:ext cx="2937403" cy="6350544"/>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6FD47191-D200-F8FC-1F99-03F430D25463}"/>
              </a:ext>
            </a:extLst>
          </p:cNvPr>
          <p:cNvPicPr>
            <a:picLocks noChangeAspect="1"/>
          </p:cNvPicPr>
          <p:nvPr/>
        </p:nvPicPr>
        <p:blipFill>
          <a:blip r:embed="rId3"/>
          <a:stretch>
            <a:fillRect/>
          </a:stretch>
        </p:blipFill>
        <p:spPr>
          <a:xfrm>
            <a:off x="8519946" y="261891"/>
            <a:ext cx="2905273" cy="6326819"/>
          </a:xfrm>
          <a:prstGeom prst="rect">
            <a:avLst/>
          </a:prstGeom>
        </p:spPr>
      </p:pic>
    </p:spTree>
    <p:extLst>
      <p:ext uri="{BB962C8B-B14F-4D97-AF65-F5344CB8AC3E}">
        <p14:creationId xmlns:p14="http://schemas.microsoft.com/office/powerpoint/2010/main" val="153052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3087-AD54-500E-BCF1-41B072BE12EF}"/>
              </a:ext>
            </a:extLst>
          </p:cNvPr>
          <p:cNvSpPr>
            <a:spLocks noGrp="1"/>
          </p:cNvSpPr>
          <p:nvPr>
            <p:ph type="title"/>
          </p:nvPr>
        </p:nvSpPr>
        <p:spPr/>
        <p:txBody>
          <a:bodyPr/>
          <a:lstStyle/>
          <a:p>
            <a:r>
              <a:rPr lang="en-US" dirty="0"/>
              <a:t>Application Launcher</a:t>
            </a:r>
          </a:p>
        </p:txBody>
      </p:sp>
      <p:sp>
        <p:nvSpPr>
          <p:cNvPr id="3" name="Content Placeholder 2">
            <a:extLst>
              <a:ext uri="{FF2B5EF4-FFF2-40B4-BE49-F238E27FC236}">
                <a16:creationId xmlns:a16="http://schemas.microsoft.com/office/drawing/2014/main" id="{63CDDCD0-9BAE-40F4-5BD0-1767F7901858}"/>
              </a:ext>
            </a:extLst>
          </p:cNvPr>
          <p:cNvSpPr>
            <a:spLocks noGrp="1"/>
          </p:cNvSpPr>
          <p:nvPr>
            <p:ph idx="1"/>
          </p:nvPr>
        </p:nvSpPr>
        <p:spPr/>
        <p:txBody>
          <a:bodyPr vert="horz" lIns="91440" tIns="45720" rIns="91440" bIns="45720" rtlCol="0" anchor="t">
            <a:normAutofit/>
          </a:bodyPr>
          <a:lstStyle/>
          <a:p>
            <a:r>
              <a:rPr lang="en-US" dirty="0">
                <a:latin typeface="Calibri"/>
                <a:cs typeface="Calibri"/>
              </a:rPr>
              <a:t>We have included an icon (mipmap) for our application which is titled “</a:t>
            </a:r>
            <a:r>
              <a:rPr lang="en-US" dirty="0" err="1">
                <a:latin typeface="Calibri"/>
                <a:cs typeface="Calibri"/>
              </a:rPr>
              <a:t>GeoJournal</a:t>
            </a:r>
            <a:r>
              <a:rPr lang="en-US" dirty="0">
                <a:latin typeface="Calibri"/>
                <a:cs typeface="Calibri"/>
              </a:rPr>
              <a:t>”. The app transition is made smoother here.</a:t>
            </a:r>
          </a:p>
          <a:p>
            <a:r>
              <a:rPr lang="en-US" dirty="0">
                <a:latin typeface="Calibri"/>
                <a:cs typeface="Calibri"/>
              </a:rPr>
              <a:t>When the user clicks on the icon, the application is launched showing its logo and a cool background.</a:t>
            </a:r>
          </a:p>
        </p:txBody>
      </p:sp>
    </p:spTree>
    <p:extLst>
      <p:ext uri="{BB962C8B-B14F-4D97-AF65-F5344CB8AC3E}">
        <p14:creationId xmlns:p14="http://schemas.microsoft.com/office/powerpoint/2010/main" val="219684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C888F-1FC8-BE93-9C3C-462E8175C58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Login and Sign Up</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aphical user interface, application&#10;&#10;Description automatically generated">
            <a:extLst>
              <a:ext uri="{FF2B5EF4-FFF2-40B4-BE49-F238E27FC236}">
                <a16:creationId xmlns:a16="http://schemas.microsoft.com/office/drawing/2014/main" id="{F7A46577-F2D5-4B05-3DC7-D24AD5819587}"/>
              </a:ext>
            </a:extLst>
          </p:cNvPr>
          <p:cNvPicPr>
            <a:picLocks noChangeAspect="1"/>
          </p:cNvPicPr>
          <p:nvPr/>
        </p:nvPicPr>
        <p:blipFill>
          <a:blip r:embed="rId2"/>
          <a:stretch>
            <a:fillRect/>
          </a:stretch>
        </p:blipFill>
        <p:spPr>
          <a:xfrm>
            <a:off x="6589748" y="196596"/>
            <a:ext cx="2944803" cy="6365341"/>
          </a:xfrm>
          <a:prstGeom prst="rect">
            <a:avLst/>
          </a:prstGeom>
        </p:spPr>
      </p:pic>
    </p:spTree>
    <p:extLst>
      <p:ext uri="{BB962C8B-B14F-4D97-AF65-F5344CB8AC3E}">
        <p14:creationId xmlns:p14="http://schemas.microsoft.com/office/powerpoint/2010/main" val="75610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FF02-E8DA-2BC4-CA90-4FD9D5C6C172}"/>
              </a:ext>
            </a:extLst>
          </p:cNvPr>
          <p:cNvSpPr>
            <a:spLocks noGrp="1"/>
          </p:cNvSpPr>
          <p:nvPr>
            <p:ph type="title"/>
          </p:nvPr>
        </p:nvSpPr>
        <p:spPr/>
        <p:txBody>
          <a:bodyPr/>
          <a:lstStyle/>
          <a:p>
            <a:r>
              <a:rPr lang="en-US" sz="4800" dirty="0">
                <a:ea typeface="+mj-lt"/>
                <a:cs typeface="+mj-lt"/>
              </a:rPr>
              <a:t>Login and Sign Up</a:t>
            </a:r>
            <a:endParaRPr lang="en-US" dirty="0"/>
          </a:p>
        </p:txBody>
      </p:sp>
      <p:sp>
        <p:nvSpPr>
          <p:cNvPr id="3" name="Content Placeholder 2">
            <a:extLst>
              <a:ext uri="{FF2B5EF4-FFF2-40B4-BE49-F238E27FC236}">
                <a16:creationId xmlns:a16="http://schemas.microsoft.com/office/drawing/2014/main" id="{08FDFB3C-9959-7F9C-B9A2-762180EFD3B8}"/>
              </a:ext>
            </a:extLst>
          </p:cNvPr>
          <p:cNvSpPr>
            <a:spLocks noGrp="1"/>
          </p:cNvSpPr>
          <p:nvPr>
            <p:ph idx="1"/>
          </p:nvPr>
        </p:nvSpPr>
        <p:spPr/>
        <p:txBody>
          <a:bodyPr vert="horz" lIns="91440" tIns="45720" rIns="91440" bIns="45720" rtlCol="0" anchor="t">
            <a:normAutofit/>
          </a:bodyPr>
          <a:lstStyle/>
          <a:p>
            <a:r>
              <a:rPr lang="en-US" dirty="0">
                <a:latin typeface="Calibri"/>
                <a:cs typeface="Calibri"/>
              </a:rPr>
              <a:t>This page lets the user to sign up or login into the application. </a:t>
            </a:r>
          </a:p>
          <a:p>
            <a:r>
              <a:rPr lang="en-US" dirty="0">
                <a:latin typeface="Calibri"/>
                <a:cs typeface="Calibri"/>
              </a:rPr>
              <a:t>User is required to use unique email address for each account.</a:t>
            </a:r>
          </a:p>
          <a:p>
            <a:r>
              <a:rPr lang="en-US" dirty="0">
                <a:latin typeface="Calibri"/>
                <a:cs typeface="Calibri"/>
              </a:rPr>
              <a:t>Email Ids are non-modifiable.</a:t>
            </a:r>
          </a:p>
          <a:p>
            <a:endParaRPr lang="en-US"/>
          </a:p>
        </p:txBody>
      </p:sp>
    </p:spTree>
    <p:extLst>
      <p:ext uri="{BB962C8B-B14F-4D97-AF65-F5344CB8AC3E}">
        <p14:creationId xmlns:p14="http://schemas.microsoft.com/office/powerpoint/2010/main" val="107616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3547-4B94-9DF8-61E3-36B6FFADFD4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Landing Page</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Map&#10;&#10;Description automatically generated">
            <a:extLst>
              <a:ext uri="{FF2B5EF4-FFF2-40B4-BE49-F238E27FC236}">
                <a16:creationId xmlns:a16="http://schemas.microsoft.com/office/drawing/2014/main" id="{42549457-74DC-9A07-550A-E758B7ED6358}"/>
              </a:ext>
            </a:extLst>
          </p:cNvPr>
          <p:cNvPicPr>
            <a:picLocks noGrp="1" noChangeAspect="1"/>
          </p:cNvPicPr>
          <p:nvPr>
            <p:ph idx="1"/>
          </p:nvPr>
        </p:nvPicPr>
        <p:blipFill>
          <a:blip r:embed="rId2"/>
          <a:stretch>
            <a:fillRect/>
          </a:stretch>
        </p:blipFill>
        <p:spPr>
          <a:xfrm>
            <a:off x="8402271" y="270576"/>
            <a:ext cx="2922608" cy="6320952"/>
          </a:xfrm>
          <a:prstGeom prst="rect">
            <a:avLst/>
          </a:prstGeom>
        </p:spPr>
      </p:pic>
      <p:pic>
        <p:nvPicPr>
          <p:cNvPr id="5" name="Picture 5" descr="Map&#10;&#10;Description automatically generated">
            <a:extLst>
              <a:ext uri="{FF2B5EF4-FFF2-40B4-BE49-F238E27FC236}">
                <a16:creationId xmlns:a16="http://schemas.microsoft.com/office/drawing/2014/main" id="{781D4BCF-83E9-13D5-C3EC-D7B3E5F9D516}"/>
              </a:ext>
            </a:extLst>
          </p:cNvPr>
          <p:cNvPicPr>
            <a:picLocks noChangeAspect="1"/>
          </p:cNvPicPr>
          <p:nvPr/>
        </p:nvPicPr>
        <p:blipFill>
          <a:blip r:embed="rId3"/>
          <a:stretch>
            <a:fillRect/>
          </a:stretch>
        </p:blipFill>
        <p:spPr>
          <a:xfrm>
            <a:off x="4880102" y="269290"/>
            <a:ext cx="2905273" cy="6312023"/>
          </a:xfrm>
          <a:prstGeom prst="rect">
            <a:avLst/>
          </a:prstGeom>
        </p:spPr>
      </p:pic>
    </p:spTree>
    <p:extLst>
      <p:ext uri="{BB962C8B-B14F-4D97-AF65-F5344CB8AC3E}">
        <p14:creationId xmlns:p14="http://schemas.microsoft.com/office/powerpoint/2010/main" val="407840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AF44-AAD9-C38D-8E36-1596B266DEC8}"/>
              </a:ext>
            </a:extLst>
          </p:cNvPr>
          <p:cNvSpPr>
            <a:spLocks noGrp="1"/>
          </p:cNvSpPr>
          <p:nvPr>
            <p:ph type="title"/>
          </p:nvPr>
        </p:nvSpPr>
        <p:spPr/>
        <p:txBody>
          <a:bodyPr/>
          <a:lstStyle/>
          <a:p>
            <a:r>
              <a:rPr lang="en-US" sz="4800" dirty="0">
                <a:ea typeface="+mj-lt"/>
                <a:cs typeface="+mj-lt"/>
              </a:rPr>
              <a:t>Landing Page</a:t>
            </a:r>
            <a:endParaRPr lang="en-US" dirty="0"/>
          </a:p>
        </p:txBody>
      </p:sp>
      <p:sp>
        <p:nvSpPr>
          <p:cNvPr id="3" name="Content Placeholder 2">
            <a:extLst>
              <a:ext uri="{FF2B5EF4-FFF2-40B4-BE49-F238E27FC236}">
                <a16:creationId xmlns:a16="http://schemas.microsoft.com/office/drawing/2014/main" id="{AC48A5E6-7931-299B-E33C-FA2FF4C9461C}"/>
              </a:ext>
            </a:extLst>
          </p:cNvPr>
          <p:cNvSpPr>
            <a:spLocks noGrp="1"/>
          </p:cNvSpPr>
          <p:nvPr>
            <p:ph idx="1"/>
          </p:nvPr>
        </p:nvSpPr>
        <p:spPr/>
        <p:txBody>
          <a:bodyPr vert="horz" lIns="91440" tIns="45720" rIns="91440" bIns="45720" rtlCol="0" anchor="t">
            <a:normAutofit/>
          </a:bodyPr>
          <a:lstStyle/>
          <a:p>
            <a:r>
              <a:rPr lang="en-US">
                <a:latin typeface="Calibri"/>
                <a:cs typeface="Calibri"/>
              </a:rPr>
              <a:t>As soon as the user logs in or signs up a landing page similar to that shown in the screenshot will be displayed. </a:t>
            </a:r>
          </a:p>
          <a:p>
            <a:r>
              <a:rPr lang="en-US">
                <a:latin typeface="Calibri"/>
                <a:cs typeface="Calibri"/>
              </a:rPr>
              <a:t>A single yellow marker is a draggable marker which user can drag to a specific location in </a:t>
            </a:r>
            <a:r>
              <a:rPr lang="en-US" dirty="0">
                <a:latin typeface="Calibri"/>
                <a:cs typeface="Calibri"/>
              </a:rPr>
              <a:t>the world map and tag info regarding it.</a:t>
            </a:r>
          </a:p>
          <a:p>
            <a:r>
              <a:rPr lang="en-US" dirty="0">
                <a:latin typeface="Calibri"/>
                <a:cs typeface="Calibri"/>
              </a:rPr>
              <a:t>Red markers may or may not be present depending on the user who have already added locations. </a:t>
            </a:r>
          </a:p>
          <a:p>
            <a:r>
              <a:rPr lang="en-US">
                <a:latin typeface="Calibri"/>
                <a:cs typeface="Calibri"/>
              </a:rPr>
              <a:t>Red markers are clickable but non-draggable. Clicking on a Red marker would </a:t>
            </a:r>
            <a:r>
              <a:rPr lang="en-US" dirty="0">
                <a:latin typeface="Calibri"/>
                <a:cs typeface="Calibri"/>
              </a:rPr>
              <a:t>display the information that has been tagged to it.</a:t>
            </a:r>
          </a:p>
        </p:txBody>
      </p:sp>
    </p:spTree>
    <p:extLst>
      <p:ext uri="{BB962C8B-B14F-4D97-AF65-F5344CB8AC3E}">
        <p14:creationId xmlns:p14="http://schemas.microsoft.com/office/powerpoint/2010/main" val="54166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A607-8E64-33F2-55DA-E174E6872FD1}"/>
              </a:ext>
            </a:extLst>
          </p:cNvPr>
          <p:cNvSpPr>
            <a:spLocks noGrp="1"/>
          </p:cNvSpPr>
          <p:nvPr>
            <p:ph type="title"/>
          </p:nvPr>
        </p:nvSpPr>
        <p:spPr/>
        <p:txBody>
          <a:bodyPr/>
          <a:lstStyle/>
          <a:p>
            <a:r>
              <a:rPr lang="en-US" sz="4800">
                <a:ea typeface="+mj-lt"/>
                <a:cs typeface="+mj-lt"/>
              </a:rPr>
              <a:t>Landing Page</a:t>
            </a:r>
            <a:r>
              <a:rPr lang="en-US" dirty="0"/>
              <a:t>	</a:t>
            </a:r>
          </a:p>
        </p:txBody>
      </p:sp>
      <p:sp>
        <p:nvSpPr>
          <p:cNvPr id="3" name="Content Placeholder 2">
            <a:extLst>
              <a:ext uri="{FF2B5EF4-FFF2-40B4-BE49-F238E27FC236}">
                <a16:creationId xmlns:a16="http://schemas.microsoft.com/office/drawing/2014/main" id="{6FE9D86A-D247-6E75-89B5-30D90A5B639A}"/>
              </a:ext>
            </a:extLst>
          </p:cNvPr>
          <p:cNvSpPr>
            <a:spLocks noGrp="1"/>
          </p:cNvSpPr>
          <p:nvPr>
            <p:ph idx="1"/>
          </p:nvPr>
        </p:nvSpPr>
        <p:spPr/>
        <p:txBody>
          <a:bodyPr vert="horz" lIns="91440" tIns="45720" rIns="91440" bIns="45720" rtlCol="0" anchor="t">
            <a:normAutofit/>
          </a:bodyPr>
          <a:lstStyle/>
          <a:p>
            <a:r>
              <a:rPr lang="en-US">
                <a:latin typeface="Calibri"/>
                <a:cs typeface="Calibri"/>
              </a:rPr>
              <a:t>My Profile button on this page will give access to changing or viewing the user profile.</a:t>
            </a:r>
          </a:p>
          <a:p>
            <a:r>
              <a:rPr lang="en-US">
                <a:latin typeface="Calibri"/>
                <a:cs typeface="Calibri"/>
              </a:rPr>
              <a:t>Add location button takes you to a flow of activities where user can add information about the place. User has to drag the yellow marker to the traveled place before clicking the Add Location button. User can zoom into the map to find the exact location, thus making sure it is the right place to tag information.</a:t>
            </a:r>
          </a:p>
        </p:txBody>
      </p:sp>
    </p:spTree>
    <p:extLst>
      <p:ext uri="{BB962C8B-B14F-4D97-AF65-F5344CB8AC3E}">
        <p14:creationId xmlns:p14="http://schemas.microsoft.com/office/powerpoint/2010/main" val="2015977291"/>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3E2D23"/>
      </a:dk2>
      <a:lt2>
        <a:srgbClr val="E2E3E8"/>
      </a:lt2>
      <a:accent1>
        <a:srgbClr val="AAA17E"/>
      </a:accent1>
      <a:accent2>
        <a:srgbClr val="BC947C"/>
      </a:accent2>
      <a:accent3>
        <a:srgbClr val="C89497"/>
      </a:accent3>
      <a:accent4>
        <a:srgbClr val="BC7C9A"/>
      </a:accent4>
      <a:accent5>
        <a:srgbClr val="C58EBF"/>
      </a:accent5>
      <a:accent6>
        <a:srgbClr val="A97CBC"/>
      </a:accent6>
      <a:hlink>
        <a:srgbClr val="6978AE"/>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AccentBoxVTI</vt:lpstr>
      <vt:lpstr>Documentation of GeoJournal Application</vt:lpstr>
      <vt:lpstr>GitHub Repo Link</vt:lpstr>
      <vt:lpstr>Application Launcher</vt:lpstr>
      <vt:lpstr>Application Launcher</vt:lpstr>
      <vt:lpstr>Login and Sign Up</vt:lpstr>
      <vt:lpstr>Login and Sign Up</vt:lpstr>
      <vt:lpstr>Landing Page</vt:lpstr>
      <vt:lpstr>Landing Page</vt:lpstr>
      <vt:lpstr>Landing Page </vt:lpstr>
      <vt:lpstr>Profile</vt:lpstr>
      <vt:lpstr>Profile</vt:lpstr>
      <vt:lpstr>Adding Information</vt:lpstr>
      <vt:lpstr>Adding Information</vt:lpstr>
      <vt:lpstr>Adding Information</vt:lpstr>
      <vt:lpstr>Adding Information</vt:lpstr>
      <vt:lpstr>Map After Adding Information</vt:lpstr>
      <vt:lpstr>Map After Adding Information</vt:lpstr>
      <vt:lpstr>Revisiting/Display Information</vt:lpstr>
      <vt:lpstr>Display Information : Expanded Views</vt:lpstr>
      <vt:lpstr>Display Information : Expanded Views Contd.</vt:lpstr>
      <vt:lpstr>Display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of Geojournal Application</dc:title>
  <dc:creator>Vivek Vardhan Reddy Dantu</dc:creator>
  <cp:revision>249</cp:revision>
  <dcterms:created xsi:type="dcterms:W3CDTF">2023-04-19T22:19:39Z</dcterms:created>
  <dcterms:modified xsi:type="dcterms:W3CDTF">2023-04-20T00:49:01Z</dcterms:modified>
</cp:coreProperties>
</file>